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67" r:id="rId2"/>
    <p:sldId id="256" r:id="rId3"/>
    <p:sldId id="257" r:id="rId4"/>
    <p:sldId id="258" r:id="rId5"/>
    <p:sldId id="259" r:id="rId6"/>
    <p:sldId id="260" r:id="rId7"/>
    <p:sldId id="261" r:id="rId8"/>
    <p:sldId id="263" r:id="rId9"/>
    <p:sldId id="264" r:id="rId10"/>
    <p:sldId id="265"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984636A-19A0-4927-82B1-62F5B3EA4E5E}" type="datetimeFigureOut">
              <a:rPr lang="en-US" smtClean="0"/>
              <a:t>12/7/2014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AB5937-B827-4D37-B7EE-E29874CDD404}" type="slidenum">
              <a:rPr lang="en-US" smtClean="0"/>
              <a:t>‹#›</a:t>
            </a:fld>
            <a:endParaRPr lang="en-US"/>
          </a:p>
        </p:txBody>
      </p:sp>
    </p:spTree>
    <p:extLst>
      <p:ext uri="{BB962C8B-B14F-4D97-AF65-F5344CB8AC3E}">
        <p14:creationId xmlns:p14="http://schemas.microsoft.com/office/powerpoint/2010/main" val="36815499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CB9D7CB5-9AD3-4DF3-AB4B-5B596A272173}" type="datetimeFigureOut">
              <a:rPr lang="en-US" smtClean="0"/>
              <a:t>12/7/2014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25EDA77-0DBC-4C44-8171-9B8C01F1E5A1}"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9D7CB5-9AD3-4DF3-AB4B-5B596A272173}" type="datetimeFigureOut">
              <a:rPr lang="en-US" smtClean="0"/>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EDA77-0DBC-4C44-8171-9B8C01F1E5A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B9D7CB5-9AD3-4DF3-AB4B-5B596A272173}" type="datetimeFigureOut">
              <a:rPr lang="en-US" smtClean="0"/>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EDA77-0DBC-4C44-8171-9B8C01F1E5A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B9D7CB5-9AD3-4DF3-AB4B-5B596A272173}" type="datetimeFigureOut">
              <a:rPr lang="en-US" smtClean="0"/>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EDA77-0DBC-4C44-8171-9B8C01F1E5A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B9D7CB5-9AD3-4DF3-AB4B-5B596A272173}" type="datetimeFigureOut">
              <a:rPr lang="en-US" smtClean="0"/>
              <a:t>12/7/2014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25EDA77-0DBC-4C44-8171-9B8C01F1E5A1}"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CB9D7CB5-9AD3-4DF3-AB4B-5B596A272173}" type="datetimeFigureOut">
              <a:rPr lang="en-US" smtClean="0"/>
              <a:t>12/7/2014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25EDA77-0DBC-4C44-8171-9B8C01F1E5A1}"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B9D7CB5-9AD3-4DF3-AB4B-5B596A272173}" type="datetimeFigureOut">
              <a:rPr lang="en-US" smtClean="0"/>
              <a:t>12/7/2014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25EDA77-0DBC-4C44-8171-9B8C01F1E5A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B9D7CB5-9AD3-4DF3-AB4B-5B596A272173}" type="datetimeFigureOut">
              <a:rPr lang="en-US" smtClean="0"/>
              <a:t>12/7/2014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25EDA77-0DBC-4C44-8171-9B8C01F1E5A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9D7CB5-9AD3-4DF3-AB4B-5B596A272173}" type="datetimeFigureOut">
              <a:rPr lang="en-US" smtClean="0"/>
              <a:t>12/7/2014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25EDA77-0DBC-4C44-8171-9B8C01F1E5A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CB9D7CB5-9AD3-4DF3-AB4B-5B596A272173}" type="datetimeFigureOut">
              <a:rPr lang="en-US" smtClean="0"/>
              <a:t>12/7/2014</a:t>
            </a:fld>
            <a:endParaRPr lang="en-US"/>
          </a:p>
        </p:txBody>
      </p:sp>
      <p:sp>
        <p:nvSpPr>
          <p:cNvPr id="7" name="Slide Number Placeholder 6"/>
          <p:cNvSpPr>
            <a:spLocks noGrp="1"/>
          </p:cNvSpPr>
          <p:nvPr>
            <p:ph type="sldNum" sz="quarter" idx="12"/>
          </p:nvPr>
        </p:nvSpPr>
        <p:spPr/>
        <p:txBody>
          <a:bodyPr/>
          <a:lstStyle/>
          <a:p>
            <a:fld id="{B25EDA77-0DBC-4C44-8171-9B8C01F1E5A1}"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B9D7CB5-9AD3-4DF3-AB4B-5B596A272173}" type="datetimeFigureOut">
              <a:rPr lang="en-US" smtClean="0"/>
              <a:t>12/7/2014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25EDA77-0DBC-4C44-8171-9B8C01F1E5A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CB9D7CB5-9AD3-4DF3-AB4B-5B596A272173}" type="datetimeFigureOut">
              <a:rPr lang="en-US" smtClean="0"/>
              <a:t>12/7/2014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25EDA77-0DBC-4C44-8171-9B8C01F1E5A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image" Target="../media/image11.w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b="1" u="sng" dirty="0" smtClean="0">
                <a:effectLst>
                  <a:outerShdw blurRad="38100" dist="38100" dir="2700000" algn="tl">
                    <a:srgbClr val="000000">
                      <a:alpha val="43137"/>
                    </a:srgbClr>
                  </a:outerShdw>
                </a:effectLst>
              </a:rPr>
              <a:t>Do Now!</a:t>
            </a:r>
            <a:endParaRPr lang="en-US" sz="60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2323652"/>
            <a:ext cx="8229600" cy="3508977"/>
          </a:xfrm>
        </p:spPr>
        <p:txBody>
          <a:bodyPr>
            <a:normAutofit/>
          </a:bodyPr>
          <a:lstStyle/>
          <a:p>
            <a:r>
              <a:rPr lang="en-US" sz="4000" b="1" dirty="0" smtClean="0">
                <a:solidFill>
                  <a:schemeClr val="accent2">
                    <a:lumMod val="75000"/>
                  </a:schemeClr>
                </a:solidFill>
              </a:rPr>
              <a:t>What should you look at when evaluating writing?</a:t>
            </a:r>
            <a:endParaRPr lang="en-US" sz="4000" b="1" dirty="0">
              <a:solidFill>
                <a:schemeClr val="accent2">
                  <a:lumMod val="75000"/>
                </a:schemeClr>
              </a:solidFill>
            </a:endParaRPr>
          </a:p>
        </p:txBody>
      </p:sp>
      <p:pic>
        <p:nvPicPr>
          <p:cNvPr id="1026" name="Picture 2" descr="http://image.shutterstock.com/display_pic_with_logo/602218/149104385/stock-vector-cat-eye-glasses-retro-clip-art-illustration-149104385.jpg"/>
          <p:cNvPicPr>
            <a:picLocks noChangeAspect="1" noChangeArrowheads="1"/>
          </p:cNvPicPr>
          <p:nvPr/>
        </p:nvPicPr>
        <p:blipFill rotWithShape="1">
          <a:blip r:embed="rId2">
            <a:extLst>
              <a:ext uri="{28A0092B-C50C-407E-A947-70E740481C1C}">
                <a14:useLocalDpi xmlns:a14="http://schemas.microsoft.com/office/drawing/2010/main" val="0"/>
              </a:ext>
            </a:extLst>
          </a:blip>
          <a:srcRect t="14546" b="25358"/>
          <a:stretch/>
        </p:blipFill>
        <p:spPr bwMode="auto">
          <a:xfrm>
            <a:off x="914400" y="4191000"/>
            <a:ext cx="4286250" cy="217516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schooljotter.com/imagefolders/collingbourne/diary-clipart-pencil-eraser-and-journal-clip-art_f.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38800" y="3962400"/>
            <a:ext cx="2667000" cy="22991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03760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effectLst>
                  <a:outerShdw blurRad="38100" dist="38100" dir="2700000" algn="tl">
                    <a:srgbClr val="000000">
                      <a:alpha val="43137"/>
                    </a:srgbClr>
                  </a:outerShdw>
                </a:effectLst>
              </a:rPr>
              <a:t>On </a:t>
            </a:r>
            <a:r>
              <a:rPr lang="en-US" b="1" u="sng" dirty="0" smtClean="0">
                <a:effectLst>
                  <a:outerShdw blurRad="38100" dist="38100" dir="2700000" algn="tl">
                    <a:srgbClr val="000000">
                      <a:alpha val="43137"/>
                    </a:srgbClr>
                  </a:outerShdw>
                </a:effectLst>
              </a:rPr>
              <a:t>Your </a:t>
            </a:r>
            <a:r>
              <a:rPr lang="en-US" b="1" u="sng" dirty="0">
                <a:effectLst>
                  <a:outerShdw blurRad="38100" dist="38100" dir="2700000" algn="tl">
                    <a:srgbClr val="000000">
                      <a:alpha val="43137"/>
                    </a:srgbClr>
                  </a:outerShdw>
                </a:effectLst>
              </a:rPr>
              <a:t>O</a:t>
            </a:r>
            <a:r>
              <a:rPr lang="en-US" b="1" u="sng" dirty="0" smtClean="0">
                <a:effectLst>
                  <a:outerShdw blurRad="38100" dist="38100" dir="2700000" algn="tl">
                    <a:srgbClr val="000000">
                      <a:alpha val="43137"/>
                    </a:srgbClr>
                  </a:outerShdw>
                </a:effectLst>
              </a:rPr>
              <a:t>wn</a:t>
            </a:r>
            <a:r>
              <a:rPr lang="en-US" b="1" u="sng" dirty="0" smtClean="0">
                <a:effectLst>
                  <a:outerShdw blurRad="38100" dist="38100" dir="2700000" algn="tl">
                    <a:srgbClr val="000000">
                      <a:alpha val="43137"/>
                    </a:srgbClr>
                  </a:outerShdw>
                </a:effectLst>
              </a:rPr>
              <a:t>…</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p:txBody>
          <a:bodyPr>
            <a:normAutofit/>
          </a:bodyPr>
          <a:lstStyle/>
          <a:p>
            <a:r>
              <a:rPr lang="en-US" sz="4500" b="1" dirty="0" smtClean="0">
                <a:solidFill>
                  <a:schemeClr val="accent2">
                    <a:lumMod val="75000"/>
                  </a:schemeClr>
                </a:solidFill>
              </a:rPr>
              <a:t>Free write on your prompt for </a:t>
            </a:r>
            <a:r>
              <a:rPr lang="en-US" sz="4500" b="1" u="sng" dirty="0" smtClean="0">
                <a:solidFill>
                  <a:schemeClr val="accent2">
                    <a:lumMod val="75000"/>
                  </a:schemeClr>
                </a:solidFill>
              </a:rPr>
              <a:t>10 minutes</a:t>
            </a:r>
            <a:r>
              <a:rPr lang="en-US" sz="4500" b="1" dirty="0" smtClean="0">
                <a:solidFill>
                  <a:schemeClr val="accent2">
                    <a:lumMod val="75000"/>
                  </a:schemeClr>
                </a:solidFill>
              </a:rPr>
              <a:t>.</a:t>
            </a:r>
            <a:endParaRPr lang="en-US" sz="4500" b="1" dirty="0">
              <a:solidFill>
                <a:schemeClr val="accent2">
                  <a:lumMod val="75000"/>
                </a:schemeClr>
              </a:solidFill>
            </a:endParaRPr>
          </a:p>
        </p:txBody>
      </p:sp>
      <p:pic>
        <p:nvPicPr>
          <p:cNvPr id="5122" name="Picture 2" descr="C:\Users\lgoodine\AppData\Local\Microsoft\Windows\Temporary Internet Files\Content.IE5\G4NXU866\MC900029894[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4343400"/>
            <a:ext cx="2335875"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869477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685800"/>
            <a:ext cx="7024744" cy="1143000"/>
          </a:xfrm>
        </p:spPr>
        <p:txBody>
          <a:bodyPr/>
          <a:lstStyle/>
          <a:p>
            <a:pPr algn="ctr"/>
            <a:r>
              <a:rPr lang="en-US" b="1" u="sng" dirty="0" smtClean="0">
                <a:effectLst>
                  <a:outerShdw blurRad="38100" dist="38100" dir="2700000" algn="tl">
                    <a:srgbClr val="000000">
                      <a:alpha val="43137"/>
                    </a:srgbClr>
                  </a:outerShdw>
                </a:effectLst>
              </a:rPr>
              <a:t>On </a:t>
            </a:r>
            <a:r>
              <a:rPr lang="en-US" b="1" u="sng" dirty="0" smtClean="0">
                <a:effectLst>
                  <a:outerShdw blurRad="38100" dist="38100" dir="2700000" algn="tl">
                    <a:srgbClr val="000000">
                      <a:alpha val="43137"/>
                    </a:srgbClr>
                  </a:outerShdw>
                </a:effectLst>
              </a:rPr>
              <a:t>Your Own</a:t>
            </a:r>
            <a:r>
              <a:rPr lang="en-US" b="1" u="sng" dirty="0" smtClean="0">
                <a:effectLst>
                  <a:outerShdw blurRad="38100" dist="38100" dir="2700000" algn="tl">
                    <a:srgbClr val="000000">
                      <a:alpha val="43137"/>
                    </a:srgbClr>
                  </a:outerShdw>
                </a:effectLst>
              </a:rPr>
              <a:t>…</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828800"/>
            <a:ext cx="8229600" cy="3508977"/>
          </a:xfrm>
        </p:spPr>
        <p:txBody>
          <a:bodyPr>
            <a:normAutofit/>
          </a:bodyPr>
          <a:lstStyle/>
          <a:p>
            <a:r>
              <a:rPr lang="en-US" sz="3500" b="1" dirty="0" smtClean="0">
                <a:solidFill>
                  <a:schemeClr val="accent2">
                    <a:lumMod val="75000"/>
                  </a:schemeClr>
                </a:solidFill>
              </a:rPr>
              <a:t>Create a map for the paper topic you selected</a:t>
            </a:r>
            <a:r>
              <a:rPr lang="en-US" sz="3500" b="1" dirty="0" smtClean="0">
                <a:solidFill>
                  <a:schemeClr val="accent2">
                    <a:lumMod val="75000"/>
                  </a:schemeClr>
                </a:solidFill>
              </a:rPr>
              <a:t>.</a:t>
            </a:r>
            <a:br>
              <a:rPr lang="en-US" sz="3500" b="1" dirty="0" smtClean="0">
                <a:solidFill>
                  <a:schemeClr val="accent2">
                    <a:lumMod val="75000"/>
                  </a:schemeClr>
                </a:solidFill>
              </a:rPr>
            </a:br>
            <a:endParaRPr lang="en-US" sz="3500" b="1" dirty="0" smtClean="0">
              <a:solidFill>
                <a:schemeClr val="accent2">
                  <a:lumMod val="75000"/>
                </a:schemeClr>
              </a:solidFill>
            </a:endParaRPr>
          </a:p>
          <a:p>
            <a:r>
              <a:rPr lang="en-US" sz="3500" b="1" dirty="0" smtClean="0">
                <a:solidFill>
                  <a:schemeClr val="accent2">
                    <a:lumMod val="75000"/>
                  </a:schemeClr>
                </a:solidFill>
              </a:rPr>
              <a:t>Remember you should have four body paragraphs for this essay!</a:t>
            </a:r>
            <a:endParaRPr lang="en-US" sz="3500" b="1" dirty="0">
              <a:solidFill>
                <a:schemeClr val="accent2">
                  <a:lumMod val="75000"/>
                </a:schemeClr>
              </a:solidFill>
            </a:endParaRPr>
          </a:p>
        </p:txBody>
      </p:sp>
      <p:pic>
        <p:nvPicPr>
          <p:cNvPr id="8194" name="Picture 2" descr="http://writing.pppst.com/banner_essay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4572000"/>
            <a:ext cx="4648200" cy="21110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55734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Prewriting </a:t>
            </a:r>
            <a:endParaRPr lang="en-US" dirty="0"/>
          </a:p>
        </p:txBody>
      </p:sp>
      <p:sp>
        <p:nvSpPr>
          <p:cNvPr id="3" name="Subtitle 2"/>
          <p:cNvSpPr>
            <a:spLocks noGrp="1"/>
          </p:cNvSpPr>
          <p:nvPr>
            <p:ph type="subTitle" idx="1"/>
          </p:nvPr>
        </p:nvSpPr>
        <p:spPr/>
        <p:txBody>
          <a:bodyPr/>
          <a:lstStyle/>
          <a:p>
            <a:r>
              <a:rPr lang="en-US" dirty="0" smtClean="0"/>
              <a:t>8</a:t>
            </a:r>
            <a:r>
              <a:rPr lang="en-US" baseline="30000" dirty="0" smtClean="0"/>
              <a:t>th</a:t>
            </a:r>
            <a:r>
              <a:rPr lang="en-US" dirty="0" smtClean="0"/>
              <a:t> Grade Language Arts</a:t>
            </a:r>
            <a:endParaRPr lang="en-US" dirty="0"/>
          </a:p>
        </p:txBody>
      </p:sp>
    </p:spTree>
    <p:extLst>
      <p:ext uri="{BB962C8B-B14F-4D97-AF65-F5344CB8AC3E}">
        <p14:creationId xmlns:p14="http://schemas.microsoft.com/office/powerpoint/2010/main" val="9477641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304800"/>
            <a:ext cx="7024744" cy="1143000"/>
          </a:xfrm>
        </p:spPr>
        <p:txBody>
          <a:bodyPr>
            <a:normAutofit/>
          </a:bodyPr>
          <a:lstStyle/>
          <a:p>
            <a:pPr algn="ctr"/>
            <a:r>
              <a:rPr lang="en-US" sz="5000" b="1" u="sng" dirty="0" smtClean="0">
                <a:effectLst>
                  <a:outerShdw blurRad="38100" dist="38100" dir="2700000" algn="tl">
                    <a:srgbClr val="000000">
                      <a:alpha val="43137"/>
                    </a:srgbClr>
                  </a:outerShdw>
                </a:effectLst>
              </a:rPr>
              <a:t>What is </a:t>
            </a:r>
            <a:r>
              <a:rPr lang="en-US" sz="5000" b="1" u="sng" dirty="0" smtClean="0">
                <a:effectLst>
                  <a:outerShdw blurRad="38100" dist="38100" dir="2700000" algn="tl">
                    <a:srgbClr val="000000">
                      <a:alpha val="43137"/>
                    </a:srgbClr>
                  </a:outerShdw>
                </a:effectLst>
              </a:rPr>
              <a:t>Prewriting</a:t>
            </a:r>
            <a:r>
              <a:rPr lang="en-US" sz="5000" b="1" u="sng" dirty="0" smtClean="0">
                <a:effectLst>
                  <a:outerShdw blurRad="38100" dist="38100" dir="2700000" algn="tl">
                    <a:srgbClr val="000000">
                      <a:alpha val="43137"/>
                    </a:srgbClr>
                  </a:outerShdw>
                </a:effectLst>
              </a:rPr>
              <a:t>?</a:t>
            </a:r>
            <a:endParaRPr lang="en-US" sz="50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447800"/>
            <a:ext cx="6019800" cy="4384829"/>
          </a:xfrm>
        </p:spPr>
        <p:txBody>
          <a:bodyPr>
            <a:normAutofit/>
          </a:bodyPr>
          <a:lstStyle/>
          <a:p>
            <a:r>
              <a:rPr lang="en-US" sz="3000" b="1" dirty="0" smtClean="0">
                <a:solidFill>
                  <a:schemeClr val="bg2">
                    <a:lumMod val="60000"/>
                    <a:lumOff val="40000"/>
                  </a:schemeClr>
                </a:solidFill>
              </a:rPr>
              <a:t>First step </a:t>
            </a:r>
            <a:r>
              <a:rPr lang="en-US" sz="3000" b="1" dirty="0" smtClean="0">
                <a:solidFill>
                  <a:schemeClr val="accent2">
                    <a:lumMod val="75000"/>
                  </a:schemeClr>
                </a:solidFill>
              </a:rPr>
              <a:t>of the writing </a:t>
            </a:r>
            <a:r>
              <a:rPr lang="en-US" sz="3000" b="1" dirty="0" smtClean="0">
                <a:solidFill>
                  <a:schemeClr val="accent2">
                    <a:lumMod val="75000"/>
                  </a:schemeClr>
                </a:solidFill>
              </a:rPr>
              <a:t>process</a:t>
            </a:r>
            <a:br>
              <a:rPr lang="en-US" sz="3000" b="1" dirty="0" smtClean="0">
                <a:solidFill>
                  <a:schemeClr val="accent2">
                    <a:lumMod val="75000"/>
                  </a:schemeClr>
                </a:solidFill>
              </a:rPr>
            </a:br>
            <a:endParaRPr lang="en-US" sz="3000" b="1" dirty="0" smtClean="0">
              <a:solidFill>
                <a:schemeClr val="accent2">
                  <a:lumMod val="75000"/>
                </a:schemeClr>
              </a:solidFill>
            </a:endParaRPr>
          </a:p>
          <a:p>
            <a:r>
              <a:rPr lang="en-US" sz="3000" b="1" dirty="0" smtClean="0">
                <a:solidFill>
                  <a:schemeClr val="bg2">
                    <a:lumMod val="60000"/>
                    <a:lumOff val="40000"/>
                  </a:schemeClr>
                </a:solidFill>
              </a:rPr>
              <a:t>Helps get ideas onto paper </a:t>
            </a:r>
            <a:r>
              <a:rPr lang="en-US" sz="3000" b="1" dirty="0" smtClean="0">
                <a:solidFill>
                  <a:schemeClr val="accent2">
                    <a:lumMod val="75000"/>
                  </a:schemeClr>
                </a:solidFill>
              </a:rPr>
              <a:t>so you can organize </a:t>
            </a:r>
            <a:r>
              <a:rPr lang="en-US" sz="3000" b="1" dirty="0" smtClean="0">
                <a:solidFill>
                  <a:schemeClr val="accent2">
                    <a:lumMod val="75000"/>
                  </a:schemeClr>
                </a:solidFill>
              </a:rPr>
              <a:t>them</a:t>
            </a:r>
            <a:br>
              <a:rPr lang="en-US" sz="3000" b="1" dirty="0" smtClean="0">
                <a:solidFill>
                  <a:schemeClr val="accent2">
                    <a:lumMod val="75000"/>
                  </a:schemeClr>
                </a:solidFill>
              </a:rPr>
            </a:br>
            <a:endParaRPr lang="en-US" sz="3000" b="1" dirty="0" smtClean="0">
              <a:solidFill>
                <a:schemeClr val="accent2">
                  <a:lumMod val="75000"/>
                </a:schemeClr>
              </a:solidFill>
            </a:endParaRPr>
          </a:p>
          <a:p>
            <a:r>
              <a:rPr lang="en-US" sz="3000" b="1" dirty="0" smtClean="0">
                <a:solidFill>
                  <a:schemeClr val="accent2">
                    <a:lumMod val="75000"/>
                  </a:schemeClr>
                </a:solidFill>
              </a:rPr>
              <a:t>A chance to </a:t>
            </a:r>
            <a:r>
              <a:rPr lang="en-US" sz="3000" b="1" dirty="0" smtClean="0">
                <a:solidFill>
                  <a:schemeClr val="bg2">
                    <a:lumMod val="60000"/>
                    <a:lumOff val="40000"/>
                  </a:schemeClr>
                </a:solidFill>
              </a:rPr>
              <a:t>explore ALL your ideas </a:t>
            </a:r>
            <a:r>
              <a:rPr lang="en-US" sz="3000" b="1" dirty="0" smtClean="0">
                <a:solidFill>
                  <a:schemeClr val="accent2">
                    <a:lumMod val="75000"/>
                  </a:schemeClr>
                </a:solidFill>
              </a:rPr>
              <a:t>on a topic</a:t>
            </a:r>
            <a:endParaRPr lang="en-US" sz="3000" b="1" dirty="0">
              <a:solidFill>
                <a:schemeClr val="accent2">
                  <a:lumMod val="75000"/>
                </a:schemeClr>
              </a:solidFill>
            </a:endParaRPr>
          </a:p>
        </p:txBody>
      </p:sp>
      <p:pic>
        <p:nvPicPr>
          <p:cNvPr id="2050" name="Picture 2" descr="http://images.clipartpanda.com/idea-clipart-clip-art-of-a-friendly-pencil-mascot-cartoon-character-with-a-bright-idea-by-toons4biz-233.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132" r="14867" b="2428"/>
          <a:stretch/>
        </p:blipFill>
        <p:spPr bwMode="auto">
          <a:xfrm>
            <a:off x="6553200" y="1676400"/>
            <a:ext cx="1981200" cy="3352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82032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381000"/>
            <a:ext cx="7024744" cy="1143000"/>
          </a:xfrm>
        </p:spPr>
        <p:txBody>
          <a:bodyPr/>
          <a:lstStyle/>
          <a:p>
            <a:pPr algn="ctr"/>
            <a:r>
              <a:rPr lang="en-US" u="sng" dirty="0" smtClean="0">
                <a:effectLst>
                  <a:outerShdw blurRad="38100" dist="38100" dir="2700000" algn="tl">
                    <a:srgbClr val="000000">
                      <a:alpha val="43137"/>
                    </a:srgbClr>
                  </a:outerShdw>
                </a:effectLst>
              </a:rPr>
              <a:t>Prewriting Strategies</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3400" y="1828800"/>
            <a:ext cx="8077200" cy="4003829"/>
          </a:xfrm>
        </p:spPr>
        <p:txBody>
          <a:bodyPr>
            <a:noAutofit/>
          </a:bodyPr>
          <a:lstStyle/>
          <a:p>
            <a:r>
              <a:rPr lang="en-US" sz="4000" b="1" dirty="0">
                <a:solidFill>
                  <a:schemeClr val="bg2">
                    <a:lumMod val="60000"/>
                    <a:lumOff val="40000"/>
                  </a:schemeClr>
                </a:solidFill>
                <a:effectLst>
                  <a:outerShdw blurRad="38100" dist="38100" dir="2700000" algn="tl">
                    <a:srgbClr val="000000">
                      <a:alpha val="43137"/>
                    </a:srgbClr>
                  </a:outerShdw>
                </a:effectLst>
              </a:rPr>
              <a:t>Brainstorming</a:t>
            </a:r>
          </a:p>
          <a:p>
            <a:r>
              <a:rPr lang="en-US" sz="4000" b="1" dirty="0">
                <a:solidFill>
                  <a:schemeClr val="bg2">
                    <a:lumMod val="60000"/>
                    <a:lumOff val="40000"/>
                  </a:schemeClr>
                </a:solidFill>
                <a:effectLst>
                  <a:outerShdw blurRad="38100" dist="38100" dir="2700000" algn="tl">
                    <a:srgbClr val="000000">
                      <a:alpha val="43137"/>
                    </a:srgbClr>
                  </a:outerShdw>
                </a:effectLst>
              </a:rPr>
              <a:t>Listing</a:t>
            </a:r>
          </a:p>
          <a:p>
            <a:r>
              <a:rPr lang="en-US" sz="4000" b="1" dirty="0" err="1">
                <a:solidFill>
                  <a:schemeClr val="bg2">
                    <a:lumMod val="60000"/>
                    <a:lumOff val="40000"/>
                  </a:schemeClr>
                </a:solidFill>
                <a:effectLst>
                  <a:outerShdw blurRad="38100" dist="38100" dir="2700000" algn="tl">
                    <a:srgbClr val="000000">
                      <a:alpha val="43137"/>
                    </a:srgbClr>
                  </a:outerShdw>
                </a:effectLst>
              </a:rPr>
              <a:t>Freewriting</a:t>
            </a:r>
            <a:endParaRPr lang="en-US" sz="4000" b="1" dirty="0">
              <a:solidFill>
                <a:schemeClr val="bg2">
                  <a:lumMod val="60000"/>
                  <a:lumOff val="40000"/>
                </a:schemeClr>
              </a:solidFill>
              <a:effectLst>
                <a:outerShdw blurRad="38100" dist="38100" dir="2700000" algn="tl">
                  <a:srgbClr val="000000">
                    <a:alpha val="43137"/>
                  </a:srgbClr>
                </a:outerShdw>
              </a:effectLst>
            </a:endParaRPr>
          </a:p>
          <a:p>
            <a:r>
              <a:rPr lang="en-US" sz="4000" b="1" dirty="0">
                <a:solidFill>
                  <a:schemeClr val="bg2">
                    <a:lumMod val="60000"/>
                    <a:lumOff val="40000"/>
                  </a:schemeClr>
                </a:solidFill>
                <a:effectLst>
                  <a:outerShdw blurRad="38100" dist="38100" dir="2700000" algn="tl">
                    <a:srgbClr val="000000">
                      <a:alpha val="43137"/>
                    </a:srgbClr>
                  </a:outerShdw>
                </a:effectLst>
              </a:rPr>
              <a:t>Clustering</a:t>
            </a:r>
          </a:p>
          <a:p>
            <a:r>
              <a:rPr lang="en-US" sz="4000" b="1" dirty="0">
                <a:solidFill>
                  <a:schemeClr val="bg2">
                    <a:lumMod val="60000"/>
                    <a:lumOff val="40000"/>
                  </a:schemeClr>
                </a:solidFill>
                <a:effectLst>
                  <a:outerShdw blurRad="38100" dist="38100" dir="2700000" algn="tl">
                    <a:srgbClr val="000000">
                      <a:alpha val="43137"/>
                    </a:srgbClr>
                  </a:outerShdw>
                </a:effectLst>
              </a:rPr>
              <a:t>Mapping</a:t>
            </a:r>
          </a:p>
          <a:p>
            <a:r>
              <a:rPr lang="en-US" sz="4000" b="1" dirty="0">
                <a:solidFill>
                  <a:schemeClr val="bg2">
                    <a:lumMod val="60000"/>
                    <a:lumOff val="40000"/>
                  </a:schemeClr>
                </a:solidFill>
                <a:effectLst>
                  <a:outerShdw blurRad="38100" dist="38100" dir="2700000" algn="tl">
                    <a:srgbClr val="000000">
                      <a:alpha val="43137"/>
                    </a:srgbClr>
                  </a:outerShdw>
                </a:effectLst>
              </a:rPr>
              <a:t>Drawing</a:t>
            </a:r>
          </a:p>
          <a:p>
            <a:endParaRPr lang="en-US" sz="4000" b="1" dirty="0">
              <a:solidFill>
                <a:schemeClr val="bg2">
                  <a:lumMod val="60000"/>
                  <a:lumOff val="40000"/>
                </a:schemeClr>
              </a:solidFill>
            </a:endParaRPr>
          </a:p>
        </p:txBody>
      </p:sp>
      <p:pic>
        <p:nvPicPr>
          <p:cNvPr id="4098" name="Picture 2" descr="C:\Users\lgoodine\AppData\Local\Microsoft\Windows\Temporary Internet Files\Content.IE5\9ESAO2XW\MC90041346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24600" y="2943050"/>
            <a:ext cx="2209800" cy="2343499"/>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image.shutterstock.com/display_pic_with_logo/1026019/122934133/stock-photo-business-idea-concept-present-by-colorful-brainstorm-label-in-light-bulb-isolated-on-white-122934133.jpg"/>
          <p:cNvPicPr>
            <a:picLocks noChangeAspect="1" noChangeArrowheads="1"/>
          </p:cNvPicPr>
          <p:nvPr/>
        </p:nvPicPr>
        <p:blipFill rotWithShape="1">
          <a:blip r:embed="rId3">
            <a:extLst>
              <a:ext uri="{28A0092B-C50C-407E-A947-70E740481C1C}">
                <a14:useLocalDpi xmlns:a14="http://schemas.microsoft.com/office/drawing/2010/main" val="0"/>
              </a:ext>
            </a:extLst>
          </a:blip>
          <a:srcRect l="10714" t="4797" r="6458" b="10096"/>
          <a:stretch/>
        </p:blipFill>
        <p:spPr bwMode="auto">
          <a:xfrm>
            <a:off x="5105400" y="1913110"/>
            <a:ext cx="2019300" cy="216705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comps.canstockphoto.com/can-stock-photo_csp18970559.jpg"/>
          <p:cNvPicPr>
            <a:picLocks noChangeAspect="1" noChangeArrowheads="1"/>
          </p:cNvPicPr>
          <p:nvPr/>
        </p:nvPicPr>
        <p:blipFill rotWithShape="1">
          <a:blip r:embed="rId4">
            <a:extLst>
              <a:ext uri="{28A0092B-C50C-407E-A947-70E740481C1C}">
                <a14:useLocalDpi xmlns:a14="http://schemas.microsoft.com/office/drawing/2010/main" val="0"/>
              </a:ext>
            </a:extLst>
          </a:blip>
          <a:srcRect l="8074" t="9594" r="9599" b="6228"/>
          <a:stretch/>
        </p:blipFill>
        <p:spPr bwMode="auto">
          <a:xfrm>
            <a:off x="4114800" y="4210741"/>
            <a:ext cx="2000250" cy="21138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51502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7024744" cy="1143000"/>
          </a:xfrm>
        </p:spPr>
        <p:txBody>
          <a:bodyPr/>
          <a:lstStyle/>
          <a:p>
            <a:pPr algn="ctr"/>
            <a:r>
              <a:rPr lang="en-US" u="sng" dirty="0" err="1" smtClean="0">
                <a:effectLst>
                  <a:outerShdw blurRad="38100" dist="38100" dir="2700000" algn="tl">
                    <a:srgbClr val="000000">
                      <a:alpha val="43137"/>
                    </a:srgbClr>
                  </a:outerShdw>
                </a:effectLst>
              </a:rPr>
              <a:t>Freewriting</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447801"/>
            <a:ext cx="8153400" cy="3429000"/>
          </a:xfrm>
        </p:spPr>
        <p:txBody>
          <a:bodyPr/>
          <a:lstStyle/>
          <a:p>
            <a:r>
              <a:rPr lang="en-US" b="1" dirty="0">
                <a:solidFill>
                  <a:schemeClr val="accent2">
                    <a:lumMod val="75000"/>
                  </a:schemeClr>
                </a:solidFill>
              </a:rPr>
              <a:t>Often </a:t>
            </a:r>
            <a:r>
              <a:rPr lang="en-US" b="1" dirty="0" smtClean="0">
                <a:solidFill>
                  <a:schemeClr val="accent2">
                    <a:lumMod val="75000"/>
                  </a:schemeClr>
                </a:solidFill>
              </a:rPr>
              <a:t>a </a:t>
            </a:r>
            <a:r>
              <a:rPr lang="en-US" b="1" dirty="0" smtClean="0">
                <a:solidFill>
                  <a:schemeClr val="accent4">
                    <a:lumMod val="60000"/>
                    <a:lumOff val="40000"/>
                  </a:schemeClr>
                </a:solidFill>
              </a:rPr>
              <a:t>paragraph</a:t>
            </a:r>
            <a:r>
              <a:rPr lang="en-US" b="1" dirty="0" smtClean="0">
                <a:solidFill>
                  <a:schemeClr val="accent2">
                    <a:lumMod val="75000"/>
                  </a:schemeClr>
                </a:solidFill>
              </a:rPr>
              <a:t/>
            </a:r>
            <a:br>
              <a:rPr lang="en-US" b="1" dirty="0" smtClean="0">
                <a:solidFill>
                  <a:schemeClr val="accent2">
                    <a:lumMod val="75000"/>
                  </a:schemeClr>
                </a:solidFill>
              </a:rPr>
            </a:br>
            <a:endParaRPr lang="en-US" b="1" dirty="0">
              <a:solidFill>
                <a:schemeClr val="accent2">
                  <a:lumMod val="75000"/>
                </a:schemeClr>
              </a:solidFill>
            </a:endParaRPr>
          </a:p>
          <a:p>
            <a:r>
              <a:rPr lang="en-US" b="1" dirty="0">
                <a:solidFill>
                  <a:schemeClr val="accent4">
                    <a:lumMod val="60000"/>
                    <a:lumOff val="40000"/>
                  </a:schemeClr>
                </a:solidFill>
              </a:rPr>
              <a:t>Write everything that comes into your head about your topic</a:t>
            </a:r>
            <a:r>
              <a:rPr lang="en-US" b="1" dirty="0">
                <a:solidFill>
                  <a:schemeClr val="accent2">
                    <a:lumMod val="75000"/>
                  </a:schemeClr>
                </a:solidFill>
              </a:rPr>
              <a:t>, even if it doesn’t </a:t>
            </a:r>
            <a:r>
              <a:rPr lang="en-US" b="1" dirty="0" smtClean="0">
                <a:solidFill>
                  <a:schemeClr val="accent2">
                    <a:lumMod val="75000"/>
                  </a:schemeClr>
                </a:solidFill>
              </a:rPr>
              <a:t>make </a:t>
            </a:r>
            <a:r>
              <a:rPr lang="en-US" b="1" dirty="0" smtClean="0">
                <a:solidFill>
                  <a:schemeClr val="accent2">
                    <a:lumMod val="75000"/>
                  </a:schemeClr>
                </a:solidFill>
              </a:rPr>
              <a:t>sense</a:t>
            </a:r>
            <a:br>
              <a:rPr lang="en-US" b="1" dirty="0" smtClean="0">
                <a:solidFill>
                  <a:schemeClr val="accent2">
                    <a:lumMod val="75000"/>
                  </a:schemeClr>
                </a:solidFill>
              </a:rPr>
            </a:br>
            <a:endParaRPr lang="en-US" b="1" dirty="0">
              <a:solidFill>
                <a:schemeClr val="accent2">
                  <a:lumMod val="75000"/>
                </a:schemeClr>
              </a:solidFill>
            </a:endParaRPr>
          </a:p>
          <a:p>
            <a:r>
              <a:rPr lang="en-US" b="1" dirty="0">
                <a:solidFill>
                  <a:schemeClr val="accent2">
                    <a:lumMod val="75000"/>
                  </a:schemeClr>
                </a:solidFill>
              </a:rPr>
              <a:t>Write for a </a:t>
            </a:r>
            <a:r>
              <a:rPr lang="en-US" b="1" dirty="0">
                <a:solidFill>
                  <a:schemeClr val="accent4">
                    <a:lumMod val="60000"/>
                    <a:lumOff val="40000"/>
                  </a:schemeClr>
                </a:solidFill>
              </a:rPr>
              <a:t>set amount of </a:t>
            </a:r>
            <a:r>
              <a:rPr lang="en-US" b="1" dirty="0" smtClean="0">
                <a:solidFill>
                  <a:schemeClr val="accent4">
                    <a:lumMod val="60000"/>
                    <a:lumOff val="40000"/>
                  </a:schemeClr>
                </a:solidFill>
              </a:rPr>
              <a:t>time</a:t>
            </a:r>
            <a:r>
              <a:rPr lang="en-US" b="1" dirty="0" smtClean="0">
                <a:solidFill>
                  <a:schemeClr val="accent2">
                    <a:lumMod val="75000"/>
                  </a:schemeClr>
                </a:solidFill>
              </a:rPr>
              <a:t/>
            </a:r>
            <a:br>
              <a:rPr lang="en-US" b="1" dirty="0" smtClean="0">
                <a:solidFill>
                  <a:schemeClr val="accent2">
                    <a:lumMod val="75000"/>
                  </a:schemeClr>
                </a:solidFill>
              </a:rPr>
            </a:br>
            <a:endParaRPr lang="en-US" b="1" dirty="0" smtClean="0">
              <a:solidFill>
                <a:schemeClr val="accent2">
                  <a:lumMod val="75000"/>
                </a:schemeClr>
              </a:solidFill>
            </a:endParaRPr>
          </a:p>
          <a:p>
            <a:r>
              <a:rPr lang="en-US" b="1" dirty="0" smtClean="0">
                <a:solidFill>
                  <a:schemeClr val="accent2">
                    <a:lumMod val="75000"/>
                  </a:schemeClr>
                </a:solidFill>
              </a:rPr>
              <a:t>Don’t </a:t>
            </a:r>
            <a:r>
              <a:rPr lang="en-US" b="1" dirty="0">
                <a:solidFill>
                  <a:schemeClr val="accent2">
                    <a:lumMod val="75000"/>
                  </a:schemeClr>
                </a:solidFill>
              </a:rPr>
              <a:t>worry about spelling, grammar or punctuation</a:t>
            </a:r>
          </a:p>
        </p:txBody>
      </p:sp>
      <p:pic>
        <p:nvPicPr>
          <p:cNvPr id="4098" name="Picture 2" descr="https://www.kolpobabu.com/news/wp-content/uploads/2014/09/08.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90800" y="4772471"/>
            <a:ext cx="4038600" cy="17331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020631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304800"/>
            <a:ext cx="7024744" cy="1143000"/>
          </a:xfrm>
        </p:spPr>
        <p:txBody>
          <a:bodyPr/>
          <a:lstStyle/>
          <a:p>
            <a:pPr algn="ctr"/>
            <a:r>
              <a:rPr lang="en-US" b="1" u="sng" dirty="0" err="1" smtClean="0">
                <a:effectLst>
                  <a:outerShdw blurRad="38100" dist="38100" dir="2700000" algn="tl">
                    <a:srgbClr val="000000">
                      <a:alpha val="43137"/>
                    </a:srgbClr>
                  </a:outerShdw>
                </a:effectLst>
              </a:rPr>
              <a:t>Freewriting</a:t>
            </a:r>
            <a:r>
              <a:rPr lang="en-US" b="1" u="sng" dirty="0" smtClean="0">
                <a:effectLst>
                  <a:outerShdw blurRad="38100" dist="38100" dir="2700000" algn="tl">
                    <a:srgbClr val="000000">
                      <a:alpha val="43137"/>
                    </a:srgbClr>
                  </a:outerShdw>
                </a:effectLst>
              </a:rPr>
              <a:t> Example</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447800"/>
            <a:ext cx="6629400" cy="4876800"/>
          </a:xfrm>
        </p:spPr>
        <p:txBody>
          <a:bodyPr>
            <a:noAutofit/>
          </a:bodyPr>
          <a:lstStyle/>
          <a:p>
            <a:pPr marL="68580" indent="0">
              <a:buNone/>
            </a:pPr>
            <a:r>
              <a:rPr lang="en-US" sz="3000" b="1" dirty="0">
                <a:solidFill>
                  <a:schemeClr val="accent2">
                    <a:lumMod val="75000"/>
                  </a:schemeClr>
                </a:solidFill>
              </a:rPr>
              <a:t>I have to write about the common cold. I hate having a cold! Your nose runs, you get a fever and a cough, you ache all over. Sometimes you throw up. That’s the worst part, throwing up. It tastes bad and feels worse! No one wants to be around you because they don’t want to get sick. It’s lonely and not fun.</a:t>
            </a:r>
          </a:p>
          <a:p>
            <a:endParaRPr lang="en-US" sz="3000" b="1" dirty="0">
              <a:solidFill>
                <a:schemeClr val="accent2">
                  <a:lumMod val="75000"/>
                </a:schemeClr>
              </a:solidFill>
            </a:endParaRPr>
          </a:p>
        </p:txBody>
      </p:sp>
      <p:pic>
        <p:nvPicPr>
          <p:cNvPr id="5122" name="Picture 2" descr="http://www.auscombatex.com/wp-content/uploads/2013/06/cold-and-flu-clipar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28114" y="1905000"/>
            <a:ext cx="1807114" cy="182880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3.cwtozone.com/uploads/images/Web/Blogs/Service/hot-thermometer.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76205" y="4114800"/>
            <a:ext cx="1105795" cy="228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91553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533400"/>
            <a:ext cx="7024744" cy="1143000"/>
          </a:xfrm>
        </p:spPr>
        <p:txBody>
          <a:bodyPr/>
          <a:lstStyle/>
          <a:p>
            <a:pPr algn="ctr"/>
            <a:r>
              <a:rPr lang="en-US" u="sng" dirty="0" smtClean="0">
                <a:effectLst>
                  <a:outerShdw blurRad="38100" dist="38100" dir="2700000" algn="tl">
                    <a:srgbClr val="000000">
                      <a:alpha val="43137"/>
                    </a:srgbClr>
                  </a:outerShdw>
                </a:effectLst>
              </a:rPr>
              <a:t>Mapping</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76400"/>
            <a:ext cx="8229600" cy="3508977"/>
          </a:xfrm>
        </p:spPr>
        <p:txBody>
          <a:bodyPr>
            <a:normAutofit/>
          </a:bodyPr>
          <a:lstStyle/>
          <a:p>
            <a:r>
              <a:rPr lang="en-US" sz="2700" b="1" dirty="0" smtClean="0">
                <a:solidFill>
                  <a:schemeClr val="accent2">
                    <a:lumMod val="75000"/>
                  </a:schemeClr>
                </a:solidFill>
              </a:rPr>
              <a:t>Similar to a </a:t>
            </a:r>
            <a:r>
              <a:rPr lang="en-US" sz="2700" b="1" dirty="0" smtClean="0">
                <a:solidFill>
                  <a:schemeClr val="accent4">
                    <a:lumMod val="60000"/>
                    <a:lumOff val="40000"/>
                  </a:schemeClr>
                </a:solidFill>
              </a:rPr>
              <a:t>web</a:t>
            </a:r>
            <a:r>
              <a:rPr lang="en-US" sz="2700" b="1" dirty="0" smtClean="0">
                <a:solidFill>
                  <a:schemeClr val="accent2">
                    <a:lumMod val="75000"/>
                  </a:schemeClr>
                </a:solidFill>
              </a:rPr>
              <a:t/>
            </a:r>
            <a:br>
              <a:rPr lang="en-US" sz="2700" b="1" dirty="0" smtClean="0">
                <a:solidFill>
                  <a:schemeClr val="accent2">
                    <a:lumMod val="75000"/>
                  </a:schemeClr>
                </a:solidFill>
              </a:rPr>
            </a:br>
            <a:endParaRPr lang="en-US" sz="2700" b="1" dirty="0">
              <a:solidFill>
                <a:schemeClr val="accent2">
                  <a:lumMod val="75000"/>
                </a:schemeClr>
              </a:solidFill>
            </a:endParaRPr>
          </a:p>
          <a:p>
            <a:r>
              <a:rPr lang="en-US" sz="2700" b="1" dirty="0">
                <a:solidFill>
                  <a:schemeClr val="accent2">
                    <a:lumMod val="75000"/>
                  </a:schemeClr>
                </a:solidFill>
              </a:rPr>
              <a:t>Way to </a:t>
            </a:r>
            <a:r>
              <a:rPr lang="en-US" sz="2700" b="1" dirty="0">
                <a:solidFill>
                  <a:schemeClr val="accent4">
                    <a:lumMod val="60000"/>
                    <a:lumOff val="40000"/>
                  </a:schemeClr>
                </a:solidFill>
              </a:rPr>
              <a:t>organize ideas by importance or </a:t>
            </a:r>
            <a:r>
              <a:rPr lang="en-US" sz="2700" b="1" dirty="0" smtClean="0">
                <a:solidFill>
                  <a:schemeClr val="accent4">
                    <a:lumMod val="60000"/>
                    <a:lumOff val="40000"/>
                  </a:schemeClr>
                </a:solidFill>
              </a:rPr>
              <a:t>order</a:t>
            </a:r>
            <a:r>
              <a:rPr lang="en-US" sz="2700" b="1" dirty="0" smtClean="0">
                <a:solidFill>
                  <a:schemeClr val="accent2">
                    <a:lumMod val="75000"/>
                  </a:schemeClr>
                </a:solidFill>
              </a:rPr>
              <a:t/>
            </a:r>
            <a:br>
              <a:rPr lang="en-US" sz="2700" b="1" dirty="0" smtClean="0">
                <a:solidFill>
                  <a:schemeClr val="accent2">
                    <a:lumMod val="75000"/>
                  </a:schemeClr>
                </a:solidFill>
              </a:rPr>
            </a:br>
            <a:endParaRPr lang="en-US" sz="2700" b="1" dirty="0">
              <a:solidFill>
                <a:schemeClr val="accent2">
                  <a:lumMod val="75000"/>
                </a:schemeClr>
              </a:solidFill>
            </a:endParaRPr>
          </a:p>
          <a:p>
            <a:r>
              <a:rPr lang="en-US" sz="2700" b="1" dirty="0">
                <a:solidFill>
                  <a:schemeClr val="accent2">
                    <a:lumMod val="75000"/>
                  </a:schemeClr>
                </a:solidFill>
              </a:rPr>
              <a:t>Shows </a:t>
            </a:r>
            <a:r>
              <a:rPr lang="en-US" sz="2700" b="1" dirty="0" smtClean="0">
                <a:solidFill>
                  <a:schemeClr val="accent4">
                    <a:lumMod val="60000"/>
                    <a:lumOff val="40000"/>
                  </a:schemeClr>
                </a:solidFill>
              </a:rPr>
              <a:t>main </a:t>
            </a:r>
            <a:r>
              <a:rPr lang="en-US" sz="2700" b="1" dirty="0">
                <a:solidFill>
                  <a:schemeClr val="accent4">
                    <a:lumMod val="60000"/>
                    <a:lumOff val="40000"/>
                  </a:schemeClr>
                </a:solidFill>
              </a:rPr>
              <a:t>topic, sub topics, and support</a:t>
            </a:r>
          </a:p>
          <a:p>
            <a:endParaRPr lang="en-US" sz="2700" b="1" dirty="0">
              <a:solidFill>
                <a:schemeClr val="accent2">
                  <a:lumMod val="75000"/>
                </a:schemeClr>
              </a:solidFill>
            </a:endParaRPr>
          </a:p>
        </p:txBody>
      </p:sp>
      <p:pic>
        <p:nvPicPr>
          <p:cNvPr id="4" name="Picture 2" descr="C:\Users\lgoodine\AppData\Local\Microsoft\Windows\Temporary Internet Files\Content.IE5\NZSFGQJ0\MC90035798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04542" y="3967642"/>
            <a:ext cx="2762658" cy="2608031"/>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http://www.aperfectworld.org/clipart/academic/pencil_pad.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1" y="4038600"/>
            <a:ext cx="2667000" cy="23303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77641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043490" y="304800"/>
            <a:ext cx="7024744" cy="1143000"/>
          </a:xfrm>
        </p:spPr>
        <p:txBody>
          <a:bodyPr/>
          <a:lstStyle/>
          <a:p>
            <a:pPr algn="ctr"/>
            <a:r>
              <a:rPr lang="en-US" u="sng" dirty="0">
                <a:effectLst>
                  <a:outerShdw blurRad="38100" dist="38100" dir="2700000" algn="tl">
                    <a:srgbClr val="000000">
                      <a:alpha val="43137"/>
                    </a:srgbClr>
                  </a:outerShdw>
                </a:effectLst>
              </a:rPr>
              <a:t>Example of Mapping</a:t>
            </a:r>
          </a:p>
        </p:txBody>
      </p:sp>
      <p:sp>
        <p:nvSpPr>
          <p:cNvPr id="41989" name="Rectangle 5"/>
          <p:cNvSpPr>
            <a:spLocks noChangeArrowheads="1"/>
          </p:cNvSpPr>
          <p:nvPr/>
        </p:nvSpPr>
        <p:spPr bwMode="auto">
          <a:xfrm>
            <a:off x="3200400" y="2133600"/>
            <a:ext cx="3124200" cy="457200"/>
          </a:xfrm>
          <a:prstGeom prst="rect">
            <a:avLst/>
          </a:pr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en-US">
              <a:latin typeface="Maiandra GD" pitchFamily="34" charset="0"/>
            </a:endParaRPr>
          </a:p>
        </p:txBody>
      </p:sp>
      <p:grpSp>
        <p:nvGrpSpPr>
          <p:cNvPr id="2" name="Content Placeholder 41990"/>
          <p:cNvGrpSpPr>
            <a:grpSpLocks/>
          </p:cNvGrpSpPr>
          <p:nvPr/>
        </p:nvGrpSpPr>
        <p:grpSpPr bwMode="auto">
          <a:xfrm>
            <a:off x="556162" y="1524000"/>
            <a:ext cx="8001000" cy="4724400"/>
            <a:chOff x="432" y="1248"/>
            <a:chExt cx="5902" cy="1152"/>
          </a:xfrm>
        </p:grpSpPr>
        <p:sp>
          <p:nvSpPr>
            <p:cNvPr id="3" name="AutoShape 3"/>
            <p:cNvSpPr>
              <a:spLocks noChangeAspect="1" noChangeArrowheads="1" noTextEdit="1"/>
            </p:cNvSpPr>
            <p:nvPr/>
          </p:nvSpPr>
          <p:spPr bwMode="auto">
            <a:xfrm>
              <a:off x="432" y="1248"/>
              <a:ext cx="5902" cy="1152"/>
            </a:xfrm>
            <a:prstGeom prst="rect">
              <a:avLst/>
            </a:prstGeom>
            <a:solidFill>
              <a:schemeClr val="bg1"/>
            </a:solidFill>
            <a:ln w="9525">
              <a:solidFill>
                <a:schemeClr val="bg2"/>
              </a:solidFill>
              <a:miter lim="800000"/>
              <a:headEnd/>
              <a:tailEnd/>
            </a:ln>
          </p:spPr>
          <p:txBody>
            <a:bodyPr vert="horz" wrap="square" lIns="91440" tIns="45720" rIns="91440" bIns="45720" numCol="1" anchor="t" anchorCtr="0" compatLnSpc="1">
              <a:prstTxWarp prst="textNoShape">
                <a:avLst/>
              </a:prstTxWarp>
            </a:bodyPr>
            <a:lstStyle/>
            <a:p>
              <a:endParaRPr lang="en-US"/>
            </a:p>
          </p:txBody>
        </p:sp>
        <p:cxnSp>
          <p:nvCxnSpPr>
            <p:cNvPr id="2052" name="_s2052"/>
            <p:cNvCxnSpPr>
              <a:cxnSpLocks noChangeShapeType="1"/>
              <a:stCxn id="13" idx="0"/>
              <a:endCxn id="6" idx="2"/>
            </p:cNvCxnSpPr>
            <p:nvPr/>
          </p:nvCxnSpPr>
          <p:spPr bwMode="auto">
            <a:xfrm rot="5400000" flipH="1">
              <a:off x="3564" y="1788"/>
              <a:ext cx="144" cy="504"/>
            </a:xfrm>
            <a:prstGeom prst="bentConnector3">
              <a:avLst>
                <a:gd name="adj1" fmla="val 2222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053" name="_s2053"/>
            <p:cNvCxnSpPr>
              <a:cxnSpLocks noChangeShapeType="1"/>
              <a:stCxn id="12" idx="0"/>
              <a:endCxn id="7" idx="2"/>
            </p:cNvCxnSpPr>
            <p:nvPr/>
          </p:nvCxnSpPr>
          <p:spPr bwMode="auto">
            <a:xfrm rot="5400000" flipH="1">
              <a:off x="5579" y="1789"/>
              <a:ext cx="144" cy="502"/>
            </a:xfrm>
            <a:prstGeom prst="bentConnector3">
              <a:avLst>
                <a:gd name="adj1" fmla="val 2222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054" name="_s2054"/>
            <p:cNvCxnSpPr>
              <a:cxnSpLocks noChangeShapeType="1"/>
              <a:stCxn id="11" idx="0"/>
              <a:endCxn id="7" idx="2"/>
            </p:cNvCxnSpPr>
            <p:nvPr/>
          </p:nvCxnSpPr>
          <p:spPr bwMode="auto">
            <a:xfrm rot="16200000">
              <a:off x="5076" y="1788"/>
              <a:ext cx="144" cy="504"/>
            </a:xfrm>
            <a:prstGeom prst="bentConnector3">
              <a:avLst>
                <a:gd name="adj1" fmla="val 2222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055" name="_s2055"/>
            <p:cNvCxnSpPr>
              <a:cxnSpLocks noChangeShapeType="1"/>
              <a:stCxn id="10" idx="0"/>
              <a:endCxn id="5" idx="2"/>
            </p:cNvCxnSpPr>
            <p:nvPr/>
          </p:nvCxnSpPr>
          <p:spPr bwMode="auto">
            <a:xfrm rot="5400000" flipH="1">
              <a:off x="1549" y="1788"/>
              <a:ext cx="144" cy="504"/>
            </a:xfrm>
            <a:prstGeom prst="bentConnector3">
              <a:avLst>
                <a:gd name="adj1" fmla="val 2222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056" name="_s2056"/>
            <p:cNvCxnSpPr>
              <a:cxnSpLocks noChangeShapeType="1"/>
              <a:stCxn id="9" idx="0"/>
              <a:endCxn id="5" idx="2"/>
            </p:cNvCxnSpPr>
            <p:nvPr/>
          </p:nvCxnSpPr>
          <p:spPr bwMode="auto">
            <a:xfrm rot="16200000">
              <a:off x="1045" y="1788"/>
              <a:ext cx="144" cy="504"/>
            </a:xfrm>
            <a:prstGeom prst="bentConnector3">
              <a:avLst>
                <a:gd name="adj1" fmla="val 2222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057" name="_s2057"/>
            <p:cNvCxnSpPr>
              <a:cxnSpLocks noChangeShapeType="1"/>
              <a:stCxn id="8" idx="0"/>
              <a:endCxn id="6" idx="2"/>
            </p:cNvCxnSpPr>
            <p:nvPr/>
          </p:nvCxnSpPr>
          <p:spPr bwMode="auto">
            <a:xfrm rot="16200000">
              <a:off x="3060" y="1788"/>
              <a:ext cx="144" cy="504"/>
            </a:xfrm>
            <a:prstGeom prst="bentConnector3">
              <a:avLst>
                <a:gd name="adj1" fmla="val 2222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058" name="_s2058"/>
            <p:cNvCxnSpPr>
              <a:cxnSpLocks noChangeShapeType="1"/>
              <a:stCxn id="7" idx="0"/>
              <a:endCxn id="4" idx="2"/>
            </p:cNvCxnSpPr>
            <p:nvPr/>
          </p:nvCxnSpPr>
          <p:spPr bwMode="auto">
            <a:xfrm rot="5400000" flipH="1">
              <a:off x="4320" y="599"/>
              <a:ext cx="144" cy="2017"/>
            </a:xfrm>
            <a:prstGeom prst="bentConnector3">
              <a:avLst>
                <a:gd name="adj1" fmla="val 2222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059" name="_s2059"/>
            <p:cNvCxnSpPr>
              <a:cxnSpLocks noChangeShapeType="1"/>
              <a:stCxn id="6" idx="0"/>
              <a:endCxn id="4" idx="2"/>
            </p:cNvCxnSpPr>
            <p:nvPr/>
          </p:nvCxnSpPr>
          <p:spPr bwMode="auto">
            <a:xfrm rot="5400000" flipH="1">
              <a:off x="3312" y="1607"/>
              <a:ext cx="144" cy="1"/>
            </a:xfrm>
            <a:prstGeom prst="bentConnector3">
              <a:avLst>
                <a:gd name="adj1" fmla="val 2222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cxnSp>
          <p:nvCxnSpPr>
            <p:cNvPr id="2060" name="_s2060"/>
            <p:cNvCxnSpPr>
              <a:cxnSpLocks noChangeShapeType="1"/>
              <a:stCxn id="5" idx="0"/>
              <a:endCxn id="4" idx="2"/>
            </p:cNvCxnSpPr>
            <p:nvPr/>
          </p:nvCxnSpPr>
          <p:spPr bwMode="auto">
            <a:xfrm rot="16200000">
              <a:off x="2304" y="601"/>
              <a:ext cx="144" cy="2014"/>
            </a:xfrm>
            <a:prstGeom prst="bentConnector3">
              <a:avLst>
                <a:gd name="adj1" fmla="val 22222"/>
              </a:avLst>
            </a:prstGeom>
            <a:noFill/>
            <a:ln w="28575">
              <a:solidFill>
                <a:schemeClr val="tx1"/>
              </a:solidFill>
              <a:miter lim="800000"/>
              <a:headEnd/>
              <a:tailEnd/>
            </a:ln>
            <a:extLst>
              <a:ext uri="{909E8E84-426E-40DD-AFC4-6F175D3DCCD1}">
                <a14:hiddenFill xmlns:a14="http://schemas.microsoft.com/office/drawing/2010/main">
                  <a:noFill/>
                </a14:hiddenFill>
              </a:ext>
            </a:extLst>
          </p:spPr>
        </p:cxnSp>
        <p:sp>
          <p:nvSpPr>
            <p:cNvPr id="4" name="_s2061"/>
            <p:cNvSpPr>
              <a:spLocks noChangeArrowheads="1"/>
            </p:cNvSpPr>
            <p:nvPr/>
          </p:nvSpPr>
          <p:spPr bwMode="auto">
            <a:xfrm>
              <a:off x="2951" y="1248"/>
              <a:ext cx="864" cy="288"/>
            </a:xfrm>
            <a:prstGeom prst="roundRect">
              <a:avLst>
                <a:gd name="adj" fmla="val 16667"/>
              </a:avLst>
            </a:prstGeom>
            <a:solidFill>
              <a:schemeClr val="bg1"/>
            </a:solidFill>
            <a:ln w="9525">
              <a:solidFill>
                <a:schemeClr val="bg2"/>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smtClean="0">
                  <a:ln>
                    <a:noFill/>
                  </a:ln>
                  <a:solidFill>
                    <a:schemeClr val="tx1"/>
                  </a:solidFill>
                  <a:effectLst/>
                  <a:latin typeface="Maiandra GD" pitchFamily="34" charset="0"/>
                </a:rPr>
                <a:t>No School Uniforms</a:t>
              </a:r>
            </a:p>
          </p:txBody>
        </p:sp>
        <p:sp>
          <p:nvSpPr>
            <p:cNvPr id="5" name="_s2062"/>
            <p:cNvSpPr>
              <a:spLocks noChangeArrowheads="1"/>
            </p:cNvSpPr>
            <p:nvPr/>
          </p:nvSpPr>
          <p:spPr bwMode="auto">
            <a:xfrm>
              <a:off x="936" y="1680"/>
              <a:ext cx="864" cy="288"/>
            </a:xfrm>
            <a:prstGeom prst="roundRect">
              <a:avLst>
                <a:gd name="adj" fmla="val 16667"/>
              </a:avLst>
            </a:prstGeom>
            <a:solidFill>
              <a:schemeClr val="bg1"/>
            </a:solidFill>
            <a:ln w="9525">
              <a:solidFill>
                <a:schemeClr val="bg2"/>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Maiandra GD" pitchFamily="34" charset="0"/>
                </a:rPr>
                <a:t>Too Expensive</a:t>
              </a:r>
            </a:p>
          </p:txBody>
        </p:sp>
        <p:sp>
          <p:nvSpPr>
            <p:cNvPr id="6" name="_s2063"/>
            <p:cNvSpPr>
              <a:spLocks noChangeArrowheads="1"/>
            </p:cNvSpPr>
            <p:nvPr/>
          </p:nvSpPr>
          <p:spPr bwMode="auto">
            <a:xfrm>
              <a:off x="2952" y="1680"/>
              <a:ext cx="864" cy="288"/>
            </a:xfrm>
            <a:prstGeom prst="roundRect">
              <a:avLst>
                <a:gd name="adj" fmla="val 16667"/>
              </a:avLst>
            </a:prstGeom>
            <a:solidFill>
              <a:schemeClr val="bg1"/>
            </a:solidFill>
            <a:ln w="9525">
              <a:solidFill>
                <a:schemeClr val="bg2"/>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Maiandra GD" pitchFamily="34" charset="0"/>
                </a:rPr>
                <a:t>No individuality</a:t>
              </a:r>
              <a:br>
                <a:rPr kumimoji="0" lang="en-US" sz="1400" b="0" i="0" u="none" strike="noStrike" cap="none" normalizeH="0" baseline="0" smtClean="0">
                  <a:ln>
                    <a:noFill/>
                  </a:ln>
                  <a:solidFill>
                    <a:schemeClr val="tx1"/>
                  </a:solidFill>
                  <a:effectLst/>
                  <a:latin typeface="Maiandra GD" pitchFamily="34" charset="0"/>
                </a:rPr>
              </a:br>
              <a:r>
                <a:rPr kumimoji="0" lang="en-US" sz="1400" b="0" i="0" u="none" strike="noStrike" cap="none" normalizeH="0" baseline="0" smtClean="0">
                  <a:ln>
                    <a:noFill/>
                  </a:ln>
                  <a:solidFill>
                    <a:schemeClr val="tx1"/>
                  </a:solidFill>
                  <a:effectLst/>
                  <a:latin typeface="Maiandra GD" pitchFamily="34" charset="0"/>
                </a:rPr>
                <a:t>for students</a:t>
              </a:r>
            </a:p>
          </p:txBody>
        </p:sp>
        <p:sp>
          <p:nvSpPr>
            <p:cNvPr id="7" name="_s2064"/>
            <p:cNvSpPr>
              <a:spLocks noChangeArrowheads="1"/>
            </p:cNvSpPr>
            <p:nvPr/>
          </p:nvSpPr>
          <p:spPr bwMode="auto">
            <a:xfrm>
              <a:off x="4967" y="1680"/>
              <a:ext cx="864" cy="288"/>
            </a:xfrm>
            <a:prstGeom prst="roundRect">
              <a:avLst>
                <a:gd name="adj" fmla="val 16667"/>
              </a:avLst>
            </a:prstGeom>
            <a:solidFill>
              <a:schemeClr val="bg1"/>
            </a:solidFill>
            <a:ln w="9525">
              <a:solidFill>
                <a:schemeClr val="bg2"/>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Maiandra GD" pitchFamily="34" charset="0"/>
                </a:rPr>
                <a:t>Ugly</a:t>
              </a:r>
            </a:p>
          </p:txBody>
        </p:sp>
        <p:sp>
          <p:nvSpPr>
            <p:cNvPr id="8" name="_s2065"/>
            <p:cNvSpPr>
              <a:spLocks noChangeArrowheads="1"/>
            </p:cNvSpPr>
            <p:nvPr/>
          </p:nvSpPr>
          <p:spPr bwMode="auto">
            <a:xfrm>
              <a:off x="2448" y="2112"/>
              <a:ext cx="864" cy="288"/>
            </a:xfrm>
            <a:prstGeom prst="roundRect">
              <a:avLst>
                <a:gd name="adj" fmla="val 16667"/>
              </a:avLst>
            </a:prstGeom>
            <a:solidFill>
              <a:schemeClr val="bg1"/>
            </a:solidFill>
            <a:ln w="9525">
              <a:solidFill>
                <a:schemeClr val="bg2"/>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Maiandra GD" pitchFamily="34" charset="0"/>
                </a:rPr>
                <a:t>Not allowed </a:t>
              </a:r>
              <a:br>
                <a:rPr kumimoji="0" lang="en-US" sz="1400" b="0" i="0" u="none" strike="noStrike" cap="none" normalizeH="0" baseline="0" smtClean="0">
                  <a:ln>
                    <a:noFill/>
                  </a:ln>
                  <a:solidFill>
                    <a:schemeClr val="tx1"/>
                  </a:solidFill>
                  <a:effectLst/>
                  <a:latin typeface="Maiandra GD" pitchFamily="34" charset="0"/>
                </a:rPr>
              </a:br>
              <a:r>
                <a:rPr kumimoji="0" lang="en-US" sz="1400" b="0" i="0" u="none" strike="noStrike" cap="none" normalizeH="0" baseline="0" smtClean="0">
                  <a:ln>
                    <a:noFill/>
                  </a:ln>
                  <a:solidFill>
                    <a:schemeClr val="tx1"/>
                  </a:solidFill>
                  <a:effectLst/>
                  <a:latin typeface="Maiandra GD" pitchFamily="34" charset="0"/>
                </a:rPr>
                <a:t>to</a:t>
              </a:r>
              <a:br>
                <a:rPr kumimoji="0" lang="en-US" sz="1400" b="0" i="0" u="none" strike="noStrike" cap="none" normalizeH="0" baseline="0" smtClean="0">
                  <a:ln>
                    <a:noFill/>
                  </a:ln>
                  <a:solidFill>
                    <a:schemeClr val="tx1"/>
                  </a:solidFill>
                  <a:effectLst/>
                  <a:latin typeface="Maiandra GD" pitchFamily="34" charset="0"/>
                </a:rPr>
              </a:br>
              <a:r>
                <a:rPr kumimoji="0" lang="en-US" sz="1400" b="0" i="0" u="none" strike="noStrike" cap="none" normalizeH="0" baseline="0" smtClean="0">
                  <a:ln>
                    <a:noFill/>
                  </a:ln>
                  <a:solidFill>
                    <a:schemeClr val="tx1"/>
                  </a:solidFill>
                  <a:effectLst/>
                  <a:latin typeface="Maiandra GD" pitchFamily="34" charset="0"/>
                </a:rPr>
                <a:t>show </a:t>
              </a:r>
              <a:br>
                <a:rPr kumimoji="0" lang="en-US" sz="1400" b="0" i="0" u="none" strike="noStrike" cap="none" normalizeH="0" baseline="0" smtClean="0">
                  <a:ln>
                    <a:noFill/>
                  </a:ln>
                  <a:solidFill>
                    <a:schemeClr val="tx1"/>
                  </a:solidFill>
                  <a:effectLst/>
                  <a:latin typeface="Maiandra GD" pitchFamily="34" charset="0"/>
                </a:rPr>
              </a:br>
              <a:r>
                <a:rPr kumimoji="0" lang="en-US" sz="1400" b="0" i="0" u="none" strike="noStrike" cap="none" normalizeH="0" baseline="0" smtClean="0">
                  <a:ln>
                    <a:noFill/>
                  </a:ln>
                  <a:solidFill>
                    <a:schemeClr val="tx1"/>
                  </a:solidFill>
                  <a:effectLst/>
                  <a:latin typeface="Maiandra GD" pitchFamily="34" charset="0"/>
                </a:rPr>
                <a:t>Creativity</a:t>
              </a:r>
            </a:p>
          </p:txBody>
        </p:sp>
        <p:sp>
          <p:nvSpPr>
            <p:cNvPr id="9" name="_s2066"/>
            <p:cNvSpPr>
              <a:spLocks noChangeArrowheads="1"/>
            </p:cNvSpPr>
            <p:nvPr/>
          </p:nvSpPr>
          <p:spPr bwMode="auto">
            <a:xfrm>
              <a:off x="432" y="2112"/>
              <a:ext cx="864" cy="288"/>
            </a:xfrm>
            <a:prstGeom prst="roundRect">
              <a:avLst>
                <a:gd name="adj" fmla="val 16667"/>
              </a:avLst>
            </a:prstGeom>
            <a:solidFill>
              <a:schemeClr val="bg1"/>
            </a:solidFill>
            <a:ln w="9525">
              <a:solidFill>
                <a:schemeClr val="bg2"/>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Maiandra GD" pitchFamily="34" charset="0"/>
                </a:rPr>
                <a:t>Have to have </a:t>
              </a:r>
              <a:br>
                <a:rPr kumimoji="0" lang="en-US" sz="1400" b="0" i="0" u="none" strike="noStrike" cap="none" normalizeH="0" baseline="0" smtClean="0">
                  <a:ln>
                    <a:noFill/>
                  </a:ln>
                  <a:solidFill>
                    <a:schemeClr val="tx1"/>
                  </a:solidFill>
                  <a:effectLst/>
                  <a:latin typeface="Maiandra GD" pitchFamily="34" charset="0"/>
                </a:rPr>
              </a:br>
              <a:r>
                <a:rPr kumimoji="0" lang="en-US" sz="1400" b="0" i="0" u="none" strike="noStrike" cap="none" normalizeH="0" baseline="0" smtClean="0">
                  <a:ln>
                    <a:noFill/>
                  </a:ln>
                  <a:solidFill>
                    <a:schemeClr val="tx1"/>
                  </a:solidFill>
                  <a:effectLst/>
                  <a:latin typeface="Maiandra GD" pitchFamily="34" charset="0"/>
                </a:rPr>
                <a:t>2 wardrobes – </a:t>
              </a:r>
              <a:br>
                <a:rPr kumimoji="0" lang="en-US" sz="1400" b="0" i="0" u="none" strike="noStrike" cap="none" normalizeH="0" baseline="0" smtClean="0">
                  <a:ln>
                    <a:noFill/>
                  </a:ln>
                  <a:solidFill>
                    <a:schemeClr val="tx1"/>
                  </a:solidFill>
                  <a:effectLst/>
                  <a:latin typeface="Maiandra GD" pitchFamily="34" charset="0"/>
                </a:rPr>
              </a:br>
              <a:r>
                <a:rPr kumimoji="0" lang="en-US" sz="1400" b="0" i="0" u="none" strike="noStrike" cap="none" normalizeH="0" baseline="0" smtClean="0">
                  <a:ln>
                    <a:noFill/>
                  </a:ln>
                  <a:solidFill>
                    <a:schemeClr val="tx1"/>
                  </a:solidFill>
                  <a:effectLst/>
                  <a:latin typeface="Maiandra GD" pitchFamily="34" charset="0"/>
                </a:rPr>
                <a:t>School and </a:t>
              </a:r>
              <a:br>
                <a:rPr kumimoji="0" lang="en-US" sz="1400" b="0" i="0" u="none" strike="noStrike" cap="none" normalizeH="0" baseline="0" smtClean="0">
                  <a:ln>
                    <a:noFill/>
                  </a:ln>
                  <a:solidFill>
                    <a:schemeClr val="tx1"/>
                  </a:solidFill>
                  <a:effectLst/>
                  <a:latin typeface="Maiandra GD" pitchFamily="34" charset="0"/>
                </a:rPr>
              </a:br>
              <a:r>
                <a:rPr kumimoji="0" lang="en-US" sz="1400" b="0" i="0" u="none" strike="noStrike" cap="none" normalizeH="0" baseline="0" smtClean="0">
                  <a:ln>
                    <a:noFill/>
                  </a:ln>
                  <a:solidFill>
                    <a:schemeClr val="tx1"/>
                  </a:solidFill>
                  <a:effectLst/>
                  <a:latin typeface="Maiandra GD" pitchFamily="34" charset="0"/>
                </a:rPr>
                <a:t>non-school</a:t>
              </a:r>
            </a:p>
          </p:txBody>
        </p:sp>
        <p:sp>
          <p:nvSpPr>
            <p:cNvPr id="10" name="_s2067"/>
            <p:cNvSpPr>
              <a:spLocks noChangeArrowheads="1"/>
            </p:cNvSpPr>
            <p:nvPr/>
          </p:nvSpPr>
          <p:spPr bwMode="auto">
            <a:xfrm>
              <a:off x="1440" y="2112"/>
              <a:ext cx="864" cy="288"/>
            </a:xfrm>
            <a:prstGeom prst="roundRect">
              <a:avLst>
                <a:gd name="adj" fmla="val 16667"/>
              </a:avLst>
            </a:prstGeom>
            <a:solidFill>
              <a:schemeClr val="bg1"/>
            </a:solidFill>
            <a:ln w="9525">
              <a:solidFill>
                <a:schemeClr val="bg2"/>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Maiandra GD" pitchFamily="34" charset="0"/>
                </a:rPr>
                <a:t>Clothing </a:t>
              </a:r>
              <a:br>
                <a:rPr kumimoji="0" lang="en-US" sz="1400" b="0" i="0" u="none" strike="noStrike" cap="none" normalizeH="0" baseline="0" smtClean="0">
                  <a:ln>
                    <a:noFill/>
                  </a:ln>
                  <a:solidFill>
                    <a:schemeClr val="tx1"/>
                  </a:solidFill>
                  <a:effectLst/>
                  <a:latin typeface="Maiandra GD" pitchFamily="34" charset="0"/>
                </a:rPr>
              </a:br>
              <a:r>
                <a:rPr kumimoji="0" lang="en-US" sz="1400" b="0" i="0" u="none" strike="noStrike" cap="none" normalizeH="0" baseline="0" smtClean="0">
                  <a:ln>
                    <a:noFill/>
                  </a:ln>
                  <a:solidFill>
                    <a:schemeClr val="tx1"/>
                  </a:solidFill>
                  <a:effectLst/>
                  <a:latin typeface="Maiandra GD" pitchFamily="34" charset="0"/>
                </a:rPr>
                <a:t>prices</a:t>
              </a:r>
              <a:br>
                <a:rPr kumimoji="0" lang="en-US" sz="1400" b="0" i="0" u="none" strike="noStrike" cap="none" normalizeH="0" baseline="0" smtClean="0">
                  <a:ln>
                    <a:noFill/>
                  </a:ln>
                  <a:solidFill>
                    <a:schemeClr val="tx1"/>
                  </a:solidFill>
                  <a:effectLst/>
                  <a:latin typeface="Maiandra GD" pitchFamily="34" charset="0"/>
                </a:rPr>
              </a:br>
              <a:r>
                <a:rPr kumimoji="0" lang="en-US" sz="1400" b="0" i="0" u="none" strike="noStrike" cap="none" normalizeH="0" baseline="0" smtClean="0">
                  <a:ln>
                    <a:noFill/>
                  </a:ln>
                  <a:solidFill>
                    <a:schemeClr val="tx1"/>
                  </a:solidFill>
                  <a:effectLst/>
                  <a:latin typeface="Maiandra GD" pitchFamily="34" charset="0"/>
                </a:rPr>
                <a:t>are up</a:t>
              </a:r>
            </a:p>
          </p:txBody>
        </p:sp>
        <p:sp>
          <p:nvSpPr>
            <p:cNvPr id="11" name="_s2068"/>
            <p:cNvSpPr>
              <a:spLocks noChangeArrowheads="1"/>
            </p:cNvSpPr>
            <p:nvPr/>
          </p:nvSpPr>
          <p:spPr bwMode="auto">
            <a:xfrm>
              <a:off x="4464" y="2112"/>
              <a:ext cx="863" cy="288"/>
            </a:xfrm>
            <a:prstGeom prst="roundRect">
              <a:avLst>
                <a:gd name="adj" fmla="val 16667"/>
              </a:avLst>
            </a:prstGeom>
            <a:solidFill>
              <a:schemeClr val="bg1"/>
            </a:solidFill>
            <a:ln w="9525">
              <a:solidFill>
                <a:schemeClr val="bg2"/>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Maiandra GD" pitchFamily="34" charset="0"/>
                </a:rPr>
                <a:t>These are </a:t>
              </a:r>
              <a:br>
                <a:rPr kumimoji="0" lang="en-US" sz="1400" b="0" i="0" u="none" strike="noStrike" cap="none" normalizeH="0" baseline="0" smtClean="0">
                  <a:ln>
                    <a:noFill/>
                  </a:ln>
                  <a:solidFill>
                    <a:schemeClr val="tx1"/>
                  </a:solidFill>
                  <a:effectLst/>
                  <a:latin typeface="Maiandra GD" pitchFamily="34" charset="0"/>
                </a:rPr>
              </a:br>
              <a:r>
                <a:rPr kumimoji="0" lang="en-US" sz="1400" b="0" i="0" u="none" strike="noStrike" cap="none" normalizeH="0" baseline="0" smtClean="0">
                  <a:ln>
                    <a:noFill/>
                  </a:ln>
                  <a:solidFill>
                    <a:schemeClr val="tx1"/>
                  </a:solidFill>
                  <a:effectLst/>
                  <a:latin typeface="Maiandra GD" pitchFamily="34" charset="0"/>
                </a:rPr>
                <a:t>out of</a:t>
              </a:r>
              <a:br>
                <a:rPr kumimoji="0" lang="en-US" sz="1400" b="0" i="0" u="none" strike="noStrike" cap="none" normalizeH="0" baseline="0" smtClean="0">
                  <a:ln>
                    <a:noFill/>
                  </a:ln>
                  <a:solidFill>
                    <a:schemeClr val="tx1"/>
                  </a:solidFill>
                  <a:effectLst/>
                  <a:latin typeface="Maiandra GD" pitchFamily="34" charset="0"/>
                </a:rPr>
              </a:br>
              <a:r>
                <a:rPr kumimoji="0" lang="en-US" sz="1400" b="0" i="0" u="none" strike="noStrike" cap="none" normalizeH="0" baseline="0" smtClean="0">
                  <a:ln>
                    <a:noFill/>
                  </a:ln>
                  <a:solidFill>
                    <a:schemeClr val="tx1"/>
                  </a:solidFill>
                  <a:effectLst/>
                  <a:latin typeface="Maiandra GD" pitchFamily="34" charset="0"/>
                </a:rPr>
                <a:t> style</a:t>
              </a:r>
              <a:br>
                <a:rPr kumimoji="0" lang="en-US" sz="1400" b="0" i="0" u="none" strike="noStrike" cap="none" normalizeH="0" baseline="0" smtClean="0">
                  <a:ln>
                    <a:noFill/>
                  </a:ln>
                  <a:solidFill>
                    <a:schemeClr val="tx1"/>
                  </a:solidFill>
                  <a:effectLst/>
                  <a:latin typeface="Maiandra GD" pitchFamily="34" charset="0"/>
                </a:rPr>
              </a:br>
              <a:endParaRPr kumimoji="0" lang="en-US" sz="1400" b="0" i="0" u="none" strike="noStrike" cap="none" normalizeH="0" baseline="0" smtClean="0">
                <a:ln>
                  <a:noFill/>
                </a:ln>
                <a:solidFill>
                  <a:schemeClr val="tx1"/>
                </a:solidFill>
                <a:effectLst/>
                <a:latin typeface="Maiandra GD" pitchFamily="34" charset="0"/>
              </a:endParaRPr>
            </a:p>
          </p:txBody>
        </p:sp>
        <p:sp>
          <p:nvSpPr>
            <p:cNvPr id="12" name="_s2069"/>
            <p:cNvSpPr>
              <a:spLocks noChangeArrowheads="1"/>
            </p:cNvSpPr>
            <p:nvPr/>
          </p:nvSpPr>
          <p:spPr bwMode="auto">
            <a:xfrm>
              <a:off x="5471" y="2112"/>
              <a:ext cx="863" cy="288"/>
            </a:xfrm>
            <a:prstGeom prst="roundRect">
              <a:avLst>
                <a:gd name="adj" fmla="val 16667"/>
              </a:avLst>
            </a:prstGeom>
            <a:solidFill>
              <a:schemeClr val="bg1"/>
            </a:solidFill>
            <a:ln w="9525">
              <a:solidFill>
                <a:schemeClr val="bg2"/>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chemeClr val="tx1"/>
                  </a:solidFill>
                  <a:effectLst/>
                  <a:latin typeface="Maiandra GD" pitchFamily="34" charset="0"/>
                </a:rPr>
                <a:t>Not attractive </a:t>
              </a:r>
            </a:p>
            <a:p>
              <a:pPr marL="0" marR="0" lvl="0" indent="0" algn="ctr" defTabSz="914400" rtl="0" eaLnBrk="0" fontAlgn="base" latinLnBrk="0" hangingPunct="0">
                <a:lnSpc>
                  <a:spcPct val="100000"/>
                </a:lnSpc>
                <a:spcBef>
                  <a:spcPct val="0"/>
                </a:spcBef>
                <a:spcAft>
                  <a:spcPct val="0"/>
                </a:spcAft>
                <a:buClrTx/>
                <a:buSzTx/>
                <a:buFontTx/>
                <a:buNone/>
                <a:tabLst/>
              </a:pPr>
              <a:r>
                <a:rPr lang="en-US" sz="1400" dirty="0">
                  <a:latin typeface="Maiandra GD" pitchFamily="34" charset="0"/>
                </a:rPr>
                <a:t>o</a:t>
              </a:r>
              <a:r>
                <a:rPr kumimoji="0" lang="en-US" sz="1400" b="0" i="0" u="none" strike="noStrike" cap="none" normalizeH="0" baseline="0" dirty="0" smtClean="0">
                  <a:ln>
                    <a:noFill/>
                  </a:ln>
                  <a:solidFill>
                    <a:schemeClr val="tx1"/>
                  </a:solidFill>
                  <a:effectLst/>
                  <a:latin typeface="Maiandra GD" pitchFamily="34" charset="0"/>
                </a:rPr>
                <a:t>n</a:t>
              </a:r>
              <a:r>
                <a:rPr kumimoji="0" lang="en-US" sz="1400" b="0" i="0" u="none" strike="noStrike" cap="none" normalizeH="0" dirty="0" smtClean="0">
                  <a:ln>
                    <a:noFill/>
                  </a:ln>
                  <a:solidFill>
                    <a:schemeClr val="tx1"/>
                  </a:solidFill>
                  <a:effectLst/>
                  <a:latin typeface="Maiandra GD" pitchFamily="34" charset="0"/>
                </a:rPr>
                <a:t> </a:t>
              </a:r>
              <a:r>
                <a:rPr kumimoji="0" lang="en-US" sz="1400" b="0" i="0" u="none" strike="noStrike" cap="none" normalizeH="0" baseline="0" dirty="0" smtClean="0">
                  <a:ln>
                    <a:noFill/>
                  </a:ln>
                  <a:solidFill>
                    <a:schemeClr val="tx1"/>
                  </a:solidFill>
                  <a:effectLst/>
                  <a:latin typeface="Maiandra GD" pitchFamily="34" charset="0"/>
                </a:rPr>
                <a:t>some </a:t>
              </a:r>
              <a:r>
                <a:rPr kumimoji="0" lang="en-US" sz="1400" b="0" i="0" u="none" strike="noStrike" cap="none" normalizeH="0" baseline="0" dirty="0" smtClean="0">
                  <a:ln>
                    <a:noFill/>
                  </a:ln>
                  <a:solidFill>
                    <a:schemeClr val="tx1"/>
                  </a:solidFill>
                  <a:effectLst/>
                  <a:latin typeface="Maiandra GD" pitchFamily="34" charset="0"/>
                </a:rPr>
                <a:t>bodies</a:t>
              </a:r>
              <a:br>
                <a:rPr kumimoji="0" lang="en-US" sz="1400" b="0" i="0" u="none" strike="noStrike" cap="none" normalizeH="0" baseline="0" dirty="0" smtClean="0">
                  <a:ln>
                    <a:noFill/>
                  </a:ln>
                  <a:solidFill>
                    <a:schemeClr val="tx1"/>
                  </a:solidFill>
                  <a:effectLst/>
                  <a:latin typeface="Maiandra GD" pitchFamily="34" charset="0"/>
                </a:rPr>
              </a:br>
              <a:r>
                <a:rPr kumimoji="0" lang="en-US" sz="1400" b="0" i="0" u="none" strike="noStrike" cap="none" normalizeH="0" baseline="0" dirty="0" smtClean="0">
                  <a:ln>
                    <a:noFill/>
                  </a:ln>
                  <a:solidFill>
                    <a:schemeClr val="tx1"/>
                  </a:solidFill>
                  <a:effectLst/>
                  <a:latin typeface="Maiandra GD" pitchFamily="34" charset="0"/>
                </a:rPr>
                <a:t>would make</a:t>
              </a:r>
              <a:br>
                <a:rPr kumimoji="0" lang="en-US" sz="1400" b="0" i="0" u="none" strike="noStrike" cap="none" normalizeH="0" baseline="0" dirty="0" smtClean="0">
                  <a:ln>
                    <a:noFill/>
                  </a:ln>
                  <a:solidFill>
                    <a:schemeClr val="tx1"/>
                  </a:solidFill>
                  <a:effectLst/>
                  <a:latin typeface="Maiandra GD" pitchFamily="34" charset="0"/>
                </a:rPr>
              </a:br>
              <a:r>
                <a:rPr kumimoji="0" lang="en-US" sz="1400" b="0" i="0" u="none" strike="noStrike" cap="none" normalizeH="0" baseline="0" dirty="0" smtClean="0">
                  <a:ln>
                    <a:noFill/>
                  </a:ln>
                  <a:solidFill>
                    <a:schemeClr val="tx1"/>
                  </a:solidFill>
                  <a:effectLst/>
                  <a:latin typeface="Maiandra GD" pitchFamily="34" charset="0"/>
                </a:rPr>
                <a:t>students</a:t>
              </a:r>
              <a:br>
                <a:rPr kumimoji="0" lang="en-US" sz="1400" b="0" i="0" u="none" strike="noStrike" cap="none" normalizeH="0" baseline="0" dirty="0" smtClean="0">
                  <a:ln>
                    <a:noFill/>
                  </a:ln>
                  <a:solidFill>
                    <a:schemeClr val="tx1"/>
                  </a:solidFill>
                  <a:effectLst/>
                  <a:latin typeface="Maiandra GD" pitchFamily="34" charset="0"/>
                </a:rPr>
              </a:br>
              <a:r>
                <a:rPr kumimoji="0" lang="en-US" sz="1400" b="0" i="0" u="none" strike="noStrike" cap="none" normalizeH="0" baseline="0" dirty="0" smtClean="0">
                  <a:ln>
                    <a:noFill/>
                  </a:ln>
                  <a:solidFill>
                    <a:schemeClr val="tx1"/>
                  </a:solidFill>
                  <a:effectLst/>
                  <a:latin typeface="Maiandra GD" pitchFamily="34" charset="0"/>
                </a:rPr>
                <a:t>feel ugly</a:t>
              </a:r>
            </a:p>
          </p:txBody>
        </p:sp>
        <p:sp>
          <p:nvSpPr>
            <p:cNvPr id="13" name="_s2070"/>
            <p:cNvSpPr>
              <a:spLocks noChangeArrowheads="1"/>
            </p:cNvSpPr>
            <p:nvPr/>
          </p:nvSpPr>
          <p:spPr bwMode="auto">
            <a:xfrm>
              <a:off x="3456" y="2112"/>
              <a:ext cx="864" cy="288"/>
            </a:xfrm>
            <a:prstGeom prst="roundRect">
              <a:avLst>
                <a:gd name="adj" fmla="val 16667"/>
              </a:avLst>
            </a:prstGeom>
            <a:solidFill>
              <a:schemeClr val="bg1"/>
            </a:solidFill>
            <a:ln w="9525">
              <a:solidFill>
                <a:schemeClr val="bg2"/>
              </a:solidFill>
              <a:round/>
              <a:headEnd/>
              <a:tailEnd/>
            </a:ln>
          </p:spPr>
          <p:txBody>
            <a:bodyPr vert="horz" wrap="none" lIns="0" tIns="0" rIns="0" bIns="0" numCol="1" anchor="ctr"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smtClean="0">
                  <a:ln>
                    <a:noFill/>
                  </a:ln>
                  <a:solidFill>
                    <a:schemeClr val="tx1"/>
                  </a:solidFill>
                  <a:effectLst/>
                  <a:latin typeface="Maiandra GD" pitchFamily="34" charset="0"/>
                </a:rPr>
                <a:t>Have to be</a:t>
              </a:r>
              <a:br>
                <a:rPr kumimoji="0" lang="en-US" sz="1400" b="0" i="0" u="none" strike="noStrike" cap="none" normalizeH="0" baseline="0" smtClean="0">
                  <a:ln>
                    <a:noFill/>
                  </a:ln>
                  <a:solidFill>
                    <a:schemeClr val="tx1"/>
                  </a:solidFill>
                  <a:effectLst/>
                  <a:latin typeface="Maiandra GD" pitchFamily="34" charset="0"/>
                </a:rPr>
              </a:br>
              <a:r>
                <a:rPr kumimoji="0" lang="en-US" sz="1400" b="0" i="0" u="none" strike="noStrike" cap="none" normalizeH="0" baseline="0" smtClean="0">
                  <a:ln>
                    <a:noFill/>
                  </a:ln>
                  <a:solidFill>
                    <a:schemeClr val="tx1"/>
                  </a:solidFill>
                  <a:effectLst/>
                  <a:latin typeface="Maiandra GD" pitchFamily="34" charset="0"/>
                </a:rPr>
                <a:t> like</a:t>
              </a:r>
              <a:br>
                <a:rPr kumimoji="0" lang="en-US" sz="1400" b="0" i="0" u="none" strike="noStrike" cap="none" normalizeH="0" baseline="0" smtClean="0">
                  <a:ln>
                    <a:noFill/>
                  </a:ln>
                  <a:solidFill>
                    <a:schemeClr val="tx1"/>
                  </a:solidFill>
                  <a:effectLst/>
                  <a:latin typeface="Maiandra GD" pitchFamily="34" charset="0"/>
                </a:rPr>
              </a:br>
              <a:r>
                <a:rPr kumimoji="0" lang="en-US" sz="1400" b="0" i="0" u="none" strike="noStrike" cap="none" normalizeH="0" baseline="0" smtClean="0">
                  <a:ln>
                    <a:noFill/>
                  </a:ln>
                  <a:solidFill>
                    <a:schemeClr val="tx1"/>
                  </a:solidFill>
                  <a:effectLst/>
                  <a:latin typeface="Maiandra GD" pitchFamily="34" charset="0"/>
                </a:rPr>
                <a:t>everyone</a:t>
              </a:r>
              <a:br>
                <a:rPr kumimoji="0" lang="en-US" sz="1400" b="0" i="0" u="none" strike="noStrike" cap="none" normalizeH="0" baseline="0" smtClean="0">
                  <a:ln>
                    <a:noFill/>
                  </a:ln>
                  <a:solidFill>
                    <a:schemeClr val="tx1"/>
                  </a:solidFill>
                  <a:effectLst/>
                  <a:latin typeface="Maiandra GD" pitchFamily="34" charset="0"/>
                </a:rPr>
              </a:br>
              <a:r>
                <a:rPr kumimoji="0" lang="en-US" sz="1400" b="0" i="0" u="none" strike="noStrike" cap="none" normalizeH="0" baseline="0" smtClean="0">
                  <a:ln>
                    <a:noFill/>
                  </a:ln>
                  <a:solidFill>
                    <a:schemeClr val="tx1"/>
                  </a:solidFill>
                  <a:effectLst/>
                  <a:latin typeface="Maiandra GD" pitchFamily="34" charset="0"/>
                </a:rPr>
                <a:t>else instead</a:t>
              </a:r>
              <a:br>
                <a:rPr kumimoji="0" lang="en-US" sz="1400" b="0" i="0" u="none" strike="noStrike" cap="none" normalizeH="0" baseline="0" smtClean="0">
                  <a:ln>
                    <a:noFill/>
                  </a:ln>
                  <a:solidFill>
                    <a:schemeClr val="tx1"/>
                  </a:solidFill>
                  <a:effectLst/>
                  <a:latin typeface="Maiandra GD" pitchFamily="34" charset="0"/>
                </a:rPr>
              </a:br>
              <a:r>
                <a:rPr kumimoji="0" lang="en-US" sz="1400" b="0" i="0" u="none" strike="noStrike" cap="none" normalizeH="0" baseline="0" smtClean="0">
                  <a:ln>
                    <a:noFill/>
                  </a:ln>
                  <a:solidFill>
                    <a:schemeClr val="tx1"/>
                  </a:solidFill>
                  <a:effectLst/>
                  <a:latin typeface="Maiandra GD" pitchFamily="34" charset="0"/>
                </a:rPr>
                <a:t>of like ME</a:t>
              </a:r>
            </a:p>
          </p:txBody>
        </p:sp>
      </p:grpSp>
    </p:spTree>
    <p:extLst>
      <p:ext uri="{BB962C8B-B14F-4D97-AF65-F5344CB8AC3E}">
        <p14:creationId xmlns:p14="http://schemas.microsoft.com/office/powerpoint/2010/main" val="24689098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381000"/>
            <a:ext cx="7024744" cy="1143000"/>
          </a:xfrm>
        </p:spPr>
        <p:txBody>
          <a:bodyPr/>
          <a:lstStyle/>
          <a:p>
            <a:pPr algn="ctr"/>
            <a:r>
              <a:rPr lang="en-US" b="1" u="sng" dirty="0" smtClean="0">
                <a:effectLst>
                  <a:outerShdw blurRad="38100" dist="38100" dir="2700000" algn="tl">
                    <a:srgbClr val="000000">
                      <a:alpha val="43137"/>
                    </a:srgbClr>
                  </a:outerShdw>
                </a:effectLst>
              </a:rPr>
              <a:t>Together…</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82181" y="1676400"/>
            <a:ext cx="8229600" cy="3508977"/>
          </a:xfrm>
        </p:spPr>
        <p:txBody>
          <a:bodyPr>
            <a:normAutofit/>
          </a:bodyPr>
          <a:lstStyle/>
          <a:p>
            <a:r>
              <a:rPr lang="en-US" sz="4500" b="1" dirty="0" smtClean="0">
                <a:solidFill>
                  <a:schemeClr val="accent2">
                    <a:lumMod val="75000"/>
                  </a:schemeClr>
                </a:solidFill>
              </a:rPr>
              <a:t>Review the prompt/s for your upcoming essay.</a:t>
            </a:r>
            <a:endParaRPr lang="en-US" sz="4500" b="1" dirty="0">
              <a:solidFill>
                <a:schemeClr val="accent2">
                  <a:lumMod val="75000"/>
                </a:schemeClr>
              </a:solidFill>
            </a:endParaRPr>
          </a:p>
        </p:txBody>
      </p:sp>
      <p:pic>
        <p:nvPicPr>
          <p:cNvPr id="3078" name="Picture 6" descr="C:\Users\lgoodine\AppData\Local\Microsoft\Windows\Temporary Internet Files\Content.IE5\9D3CK5XL\MC900057540[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3657600"/>
            <a:ext cx="2981221" cy="2621366"/>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http://images.clipartpanda.com/essay-clipart-written1a.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5800" y="3429000"/>
            <a:ext cx="3352800" cy="2961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006161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Brightness">
      <a:dk1>
        <a:sysClr val="windowText" lastClr="000000"/>
      </a:dk1>
      <a:lt1>
        <a:sysClr val="window" lastClr="FFFFFF"/>
      </a:lt1>
      <a:dk2>
        <a:srgbClr val="B9320D"/>
      </a:dk2>
      <a:lt2>
        <a:srgbClr val="5A1227"/>
      </a:lt2>
      <a:accent1>
        <a:srgbClr val="D9437C"/>
      </a:accent1>
      <a:accent2>
        <a:srgbClr val="6040BA"/>
      </a:accent2>
      <a:accent3>
        <a:srgbClr val="00B050"/>
      </a:accent3>
      <a:accent4>
        <a:srgbClr val="5A1227"/>
      </a:accent4>
      <a:accent5>
        <a:srgbClr val="D63664"/>
      </a:accent5>
      <a:accent6>
        <a:srgbClr val="FEA022"/>
      </a:accent6>
      <a:hlink>
        <a:srgbClr val="E68200"/>
      </a:hlink>
      <a:folHlink>
        <a:srgbClr val="FFA94A"/>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1061</TotalTime>
  <Words>183</Words>
  <Application>Microsoft Office PowerPoint</Application>
  <PresentationFormat>On-screen Show (4:3)</PresentationFormat>
  <Paragraphs>45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Austin</vt:lpstr>
      <vt:lpstr>Do Now!</vt:lpstr>
      <vt:lpstr>Prewriting </vt:lpstr>
      <vt:lpstr>What is Prewriting?</vt:lpstr>
      <vt:lpstr>Prewriting Strategies</vt:lpstr>
      <vt:lpstr>Freewriting</vt:lpstr>
      <vt:lpstr>Freewriting Example</vt:lpstr>
      <vt:lpstr>Mapping</vt:lpstr>
      <vt:lpstr>Example of Mapping</vt:lpstr>
      <vt:lpstr>Together…</vt:lpstr>
      <vt:lpstr>On Your Own…</vt:lpstr>
      <vt:lpstr>On Your Own…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Prewriting</dc:title>
  <dc:creator>Goodine, Lindsey</dc:creator>
  <cp:lastModifiedBy>Shettle, Meghan</cp:lastModifiedBy>
  <cp:revision>15</cp:revision>
  <dcterms:created xsi:type="dcterms:W3CDTF">2014-12-06T19:58:47Z</dcterms:created>
  <dcterms:modified xsi:type="dcterms:W3CDTF">2014-12-08T17:03:43Z</dcterms:modified>
</cp:coreProperties>
</file>